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8" r:id="rId2"/>
    <p:sldId id="288" r:id="rId3"/>
    <p:sldId id="287" r:id="rId4"/>
    <p:sldId id="296" r:id="rId5"/>
    <p:sldId id="282" r:id="rId6"/>
    <p:sldId id="283" r:id="rId7"/>
    <p:sldId id="269" r:id="rId8"/>
    <p:sldId id="270" r:id="rId9"/>
    <p:sldId id="300" r:id="rId10"/>
    <p:sldId id="271" r:id="rId11"/>
    <p:sldId id="272" r:id="rId12"/>
    <p:sldId id="275" r:id="rId13"/>
    <p:sldId id="293" r:id="rId14"/>
    <p:sldId id="294" r:id="rId15"/>
    <p:sldId id="295" r:id="rId16"/>
    <p:sldId id="278" r:id="rId17"/>
    <p:sldId id="298" r:id="rId18"/>
    <p:sldId id="277" r:id="rId19"/>
    <p:sldId id="280" r:id="rId20"/>
    <p:sldId id="281" r:id="rId21"/>
    <p:sldId id="276" r:id="rId22"/>
    <p:sldId id="279" r:id="rId23"/>
    <p:sldId id="290" r:id="rId24"/>
    <p:sldId id="284" r:id="rId25"/>
    <p:sldId id="286" r:id="rId26"/>
    <p:sldId id="289" r:id="rId27"/>
    <p:sldId id="291" r:id="rId28"/>
    <p:sldId id="299" r:id="rId29"/>
    <p:sldId id="292" r:id="rId30"/>
    <p:sldId id="305" r:id="rId31"/>
  </p:sldIdLst>
  <p:sldSz cx="9144000" cy="5143500" type="screen16x9"/>
  <p:notesSz cx="6858000" cy="9144000"/>
  <p:defaultTextStyle>
    <a:defPPr>
      <a:defRPr lang="sv-S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53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18" autoAdjust="0"/>
    <p:restoredTop sz="94660"/>
  </p:normalViewPr>
  <p:slideViewPr>
    <p:cSldViewPr>
      <p:cViewPr varScale="1">
        <p:scale>
          <a:sx n="182" d="100"/>
          <a:sy n="182" d="100"/>
        </p:scale>
        <p:origin x="3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0" d="100"/>
          <a:sy n="60" d="100"/>
        </p:scale>
        <p:origin x="3187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8641E886-6D8F-4DA2-898A-00B1EAE1AC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C9EDFE6A-05C8-4F6B-BA8A-F497180174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3AE95-3DFC-4DDB-A7BB-B9BF94A03429}" type="datetimeFigureOut">
              <a:rPr lang="sv-SE" smtClean="0"/>
              <a:t>2021-06-18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AAE70C2B-4AA1-47BF-94B9-F7DF59FCFC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ED3EF666-D1D2-478D-9969-E1DE1FE2D0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6AD15-F18B-494F-8904-C45D7BCBE60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675942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539D3-FAF3-FC43-8825-CC8C9D4686B2}" type="datetimeFigureOut">
              <a:rPr lang="sv-SE" smtClean="0"/>
              <a:t>2021-06-18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B8005-7BF2-4B40-A831-B1EE96BFE5D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98434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28E8603-97F6-448F-AF1B-7D33D8C75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t>‹#›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E3CD4D9-900F-4086-81FD-AB6606D8B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42CF517-9DD4-421C-AE14-6B4A4453B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926A-213D-3B48-BB0C-19ADA28B3F4D}" type="datetime1">
              <a:rPr lang="sv-SE" smtClean="0"/>
              <a:t>2021-06-18</a:t>
            </a:fld>
            <a:endParaRPr lang="sv-SE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83F7B48-BB86-D74E-A1EB-2C3CDBAC7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0"/>
          <a:stretch/>
        </p:blipFill>
        <p:spPr>
          <a:xfrm>
            <a:off x="246063" y="2559025"/>
            <a:ext cx="8650292" cy="2443097"/>
          </a:xfrm>
          <a:prstGeom prst="rect">
            <a:avLst/>
          </a:prstGeom>
        </p:spPr>
      </p:pic>
      <p:sp>
        <p:nvSpPr>
          <p:cNvPr id="25" name="Underrubrik 2">
            <a:extLst>
              <a:ext uri="{FF2B5EF4-FFF2-40B4-BE49-F238E27FC236}">
                <a16:creationId xmlns:a16="http://schemas.microsoft.com/office/drawing/2014/main" id="{040AB90C-B2A7-4284-98E0-80DAE0A2CD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928" y="1974952"/>
            <a:ext cx="8090297" cy="596798"/>
          </a:xfrm>
        </p:spPr>
        <p:txBody>
          <a:bodyPr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sv-SE" dirty="0"/>
          </a:p>
        </p:txBody>
      </p:sp>
      <p:sp>
        <p:nvSpPr>
          <p:cNvPr id="24" name="Rubrik 1">
            <a:extLst>
              <a:ext uri="{FF2B5EF4-FFF2-40B4-BE49-F238E27FC236}">
                <a16:creationId xmlns:a16="http://schemas.microsoft.com/office/drawing/2014/main" id="{2973C368-F8A4-41B1-9D52-4D7998813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928" y="1390867"/>
            <a:ext cx="8090297" cy="566641"/>
          </a:xfrm>
        </p:spPr>
        <p:txBody>
          <a:bodyPr anchor="t"/>
          <a:lstStyle>
            <a:lvl1pPr algn="l">
              <a:defRPr sz="2700"/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58912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42CF517-9DD4-421C-AE14-6B4A4453B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F508-B04A-E34A-80DD-59A12C5D1039}" type="datetime1">
              <a:rPr lang="sv-SE" smtClean="0"/>
              <a:t>2021-06-18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E3CD4D9-900F-4086-81FD-AB6606D8B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28E8603-97F6-448F-AF1B-7D33D8C75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t>‹#›</a:t>
            </a:fld>
            <a:endParaRPr lang="sv-SE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50A1F01-262A-6542-96F8-9345B6213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0"/>
          <a:stretch/>
        </p:blipFill>
        <p:spPr>
          <a:xfrm>
            <a:off x="246063" y="2559025"/>
            <a:ext cx="8650292" cy="2443097"/>
          </a:xfrm>
          <a:prstGeom prst="rect">
            <a:avLst/>
          </a:prstGeom>
        </p:spPr>
      </p:pic>
      <p:sp>
        <p:nvSpPr>
          <p:cNvPr id="3" name="Underrubrik 2">
            <a:extLst>
              <a:ext uri="{FF2B5EF4-FFF2-40B4-BE49-F238E27FC236}">
                <a16:creationId xmlns:a16="http://schemas.microsoft.com/office/drawing/2014/main" id="{FF22D944-0354-4DCD-8334-3FC7C9FFC9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928" y="1974952"/>
            <a:ext cx="8090297" cy="596798"/>
          </a:xfrm>
        </p:spPr>
        <p:txBody>
          <a:bodyPr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sv-SE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918E66E3-BED5-4C6D-B465-40B84B88D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928" y="1390867"/>
            <a:ext cx="8090297" cy="566641"/>
          </a:xfrm>
        </p:spPr>
        <p:txBody>
          <a:bodyPr anchor="t"/>
          <a:lstStyle>
            <a:lvl1pPr algn="l">
              <a:defRPr sz="2700"/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  <p:pic>
        <p:nvPicPr>
          <p:cNvPr id="9" name="Bildobjekt 19">
            <a:extLst>
              <a:ext uri="{FF2B5EF4-FFF2-40B4-BE49-F238E27FC236}">
                <a16:creationId xmlns:a16="http://schemas.microsoft.com/office/drawing/2014/main" id="{D08EEA80-13E5-4697-A9DA-21277742FA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6476" y="333641"/>
            <a:ext cx="1287722" cy="205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8047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3155F99B-B767-4EF4-BDED-E7E361EB3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21B72178-9B2F-45A7-A31E-7710591B0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69A48BD2-8B5B-44E1-8F6C-9B0D41A68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FA474A84-82A6-4747-B64B-83217A0CB5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31888" y="1194198"/>
            <a:ext cx="7765653" cy="3540919"/>
          </a:xfrm>
        </p:spPr>
        <p:txBody>
          <a:bodyPr>
            <a:normAutofit/>
          </a:bodyPr>
          <a:lstStyle>
            <a:lvl1pPr>
              <a:defRPr sz="1500"/>
            </a:lvl1pPr>
            <a:lvl2pPr marL="514350" indent="-171450">
              <a:buFont typeface="Arial" panose="020B0604020202020204" pitchFamily="34" charset="0"/>
              <a:buChar char="‒"/>
              <a:defRPr sz="1350"/>
            </a:lvl2pPr>
            <a:lvl3pPr marL="857250" indent="-171450">
              <a:buFont typeface="Arial" panose="020B0604020202020204" pitchFamily="34" charset="0"/>
              <a:buChar char="˃"/>
              <a:defRPr sz="1200"/>
            </a:lvl3pPr>
            <a:lvl4pPr>
              <a:defRPr sz="1050"/>
            </a:lvl4pPr>
            <a:lvl5pPr marL="1543050" indent="-171450">
              <a:buFont typeface="Arial" panose="020B0604020202020204" pitchFamily="34" charset="0"/>
              <a:buChar char="‒"/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EB0B6BB-AC5F-485A-85BA-F56E433C7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27327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två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2579ABBA-285A-4BDD-A8DE-D7E232663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C0D5306-1C16-4D96-8016-0B45E724A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8C966D54-57EE-458D-979F-B857F3483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63559-229D-724F-BBD5-623E582CF5C1}" type="datetime1">
              <a:rPr lang="sv-SE" smtClean="0"/>
              <a:t>2021-06-18</a:t>
            </a:fld>
            <a:endParaRPr lang="sv-SE"/>
          </a:p>
        </p:txBody>
      </p:sp>
      <p:sp>
        <p:nvSpPr>
          <p:cNvPr id="11" name="Platshållare för innehåll 6">
            <a:extLst>
              <a:ext uri="{FF2B5EF4-FFF2-40B4-BE49-F238E27FC236}">
                <a16:creationId xmlns:a16="http://schemas.microsoft.com/office/drawing/2014/main" id="{C23E0C61-4086-4E9E-9765-C96613FBE58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03244" y="1193800"/>
            <a:ext cx="3794694" cy="3540919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12" name="Platshållare för innehåll 6">
            <a:extLst>
              <a:ext uri="{FF2B5EF4-FFF2-40B4-BE49-F238E27FC236}">
                <a16:creationId xmlns:a16="http://schemas.microsoft.com/office/drawing/2014/main" id="{F4B1B781-8A23-4309-9884-DD6E3CE0EF2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31888" y="1194594"/>
            <a:ext cx="3794694" cy="3540919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41903042-6CE8-4286-847C-7E810AF5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4158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, underrubriker och två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2579ABBA-285A-4BDD-A8DE-D7E232663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C0D5306-1C16-4D96-8016-0B45E724A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8C966D54-57EE-458D-979F-B857F3483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F60D0-FE42-A248-8A54-F26FEA948759}" type="datetime1">
              <a:rPr lang="sv-SE" smtClean="0"/>
              <a:t>2021-06-18</a:t>
            </a:fld>
            <a:endParaRPr lang="sv-SE"/>
          </a:p>
        </p:txBody>
      </p:sp>
      <p:sp>
        <p:nvSpPr>
          <p:cNvPr id="8" name="Platshållare för innehåll 6">
            <a:extLst>
              <a:ext uri="{FF2B5EF4-FFF2-40B4-BE49-F238E27FC236}">
                <a16:creationId xmlns:a16="http://schemas.microsoft.com/office/drawing/2014/main" id="{6304BE55-467D-4CE2-9B8D-EC038C989AF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03244" y="1664494"/>
            <a:ext cx="3794297" cy="3070622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12" name="Platshållare för text 10">
            <a:extLst>
              <a:ext uri="{FF2B5EF4-FFF2-40B4-BE49-F238E27FC236}">
                <a16:creationId xmlns:a16="http://schemas.microsoft.com/office/drawing/2014/main" id="{4D066E04-C797-4C85-AD05-F6EFD42AED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03244" y="1194197"/>
            <a:ext cx="3794297" cy="398859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latshållare för innehåll 6">
            <a:extLst>
              <a:ext uri="{FF2B5EF4-FFF2-40B4-BE49-F238E27FC236}">
                <a16:creationId xmlns:a16="http://schemas.microsoft.com/office/drawing/2014/main" id="{20A69851-5F12-40D3-A417-2DCD7530A5F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36220" y="1664494"/>
            <a:ext cx="3792153" cy="3070622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14" name="Platshållare för text 10">
            <a:extLst>
              <a:ext uri="{FF2B5EF4-FFF2-40B4-BE49-F238E27FC236}">
                <a16:creationId xmlns:a16="http://schemas.microsoft.com/office/drawing/2014/main" id="{9472B11D-1B06-4AB9-A788-CEFECBDC8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36220" y="1194197"/>
            <a:ext cx="3792153" cy="398859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6945529D-785A-43B8-8CB0-BF49CF7DD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80452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89E1C101-21B3-4DE8-ACC8-96D836B90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98402AB-3C0D-47F3-B526-AEE8B976C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C91421C8-A909-4498-9C65-2C4F1875E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7D9E-CD1D-F144-88A8-27D2C4D672B1}" type="datetime1">
              <a:rPr lang="sv-SE" smtClean="0"/>
              <a:t>2021-06-18</a:t>
            </a:fld>
            <a:endParaRPr lang="sv-SE"/>
          </a:p>
        </p:txBody>
      </p:sp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FECDBECF-4709-417A-8783-E9CAB0603A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6460" y="1194198"/>
            <a:ext cx="8651081" cy="3540919"/>
          </a:xfrm>
        </p:spPr>
        <p:txBody>
          <a:bodyPr/>
          <a:lstStyle/>
          <a:p>
            <a:r>
              <a:rPr lang="en-GB"/>
              <a:t>Click icon to add picture</a:t>
            </a:r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8A04EEF-7713-4918-A58B-127EED1C3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5339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två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89E1C101-21B3-4DE8-ACC8-96D836B90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98402AB-3C0D-47F3-B526-AEE8B976C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C91421C8-A909-4498-9C65-2C4F1875E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585DF-A6DF-A54D-9960-BE991B45200F}" type="datetime1">
              <a:rPr lang="sv-SE" smtClean="0"/>
              <a:t>2021-06-18</a:t>
            </a:fld>
            <a:endParaRPr lang="sv-SE"/>
          </a:p>
        </p:txBody>
      </p:sp>
      <p:sp>
        <p:nvSpPr>
          <p:cNvPr id="9" name="Platshållare för bild 6">
            <a:extLst>
              <a:ext uri="{FF2B5EF4-FFF2-40B4-BE49-F238E27FC236}">
                <a16:creationId xmlns:a16="http://schemas.microsoft.com/office/drawing/2014/main" id="{3747F699-0360-4395-8415-6E5114D6C6C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60332" y="1194198"/>
            <a:ext cx="4237210" cy="3540919"/>
          </a:xfrm>
        </p:spPr>
        <p:txBody>
          <a:bodyPr/>
          <a:lstStyle/>
          <a:p>
            <a:r>
              <a:rPr lang="en-GB"/>
              <a:t>Click icon to add picture</a:t>
            </a:r>
            <a:endParaRPr lang="sv-SE"/>
          </a:p>
        </p:txBody>
      </p:sp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FECDBECF-4709-417A-8783-E9CAB0603A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6460" y="1194594"/>
            <a:ext cx="4237209" cy="3540919"/>
          </a:xfrm>
        </p:spPr>
        <p:txBody>
          <a:bodyPr/>
          <a:lstStyle/>
          <a:p>
            <a:r>
              <a:rPr lang="en-GB"/>
              <a:t>Click icon to add picture</a:t>
            </a:r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8A04EEF-7713-4918-A58B-127EED1C3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87958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BDE0A226-9A3A-4E94-A386-D753C79EA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32D627AA-4087-4599-9513-63987ED83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892B391E-9C84-4E0D-898B-8454343BE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91D87-1285-6843-BFFA-E098C31F828A}" type="datetime1">
              <a:rPr lang="sv-SE" smtClean="0"/>
              <a:t>2021-06-18</a:t>
            </a:fld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2F4B5727-3AF8-4023-B42B-839E8695A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96585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F9DBF7EF-8E59-4075-A8F0-EF49E121C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35080" y="4902599"/>
            <a:ext cx="2057400" cy="2325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2A9A3-8636-4A04-BD48-3153280FB08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9465249-3F3D-4589-A44C-3AA1952E4C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902599"/>
            <a:ext cx="3086100" cy="2325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80C11F1C-711C-4AD7-A25F-D2B3F451BB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1520" y="4902599"/>
            <a:ext cx="2057400" cy="2325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E8303-AD2F-DB4D-B8E2-7368B5FD02EE}" type="datetime1">
              <a:rPr lang="sv-SE" smtClean="0"/>
              <a:t>2021-06-18</a:t>
            </a:fld>
            <a:endParaRPr lang="sv-SE" dirty="0"/>
          </a:p>
        </p:txBody>
      </p:sp>
      <p:sp>
        <p:nvSpPr>
          <p:cNvPr id="54" name="Rektangel 53">
            <a:extLst>
              <a:ext uri="{FF2B5EF4-FFF2-40B4-BE49-F238E27FC236}">
                <a16:creationId xmlns:a16="http://schemas.microsoft.com/office/drawing/2014/main" id="{D263F704-88D1-4479-BA22-2920B7F38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750" y="4889099"/>
            <a:ext cx="8646791" cy="1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013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EFDED03-B73B-4057-9667-7B69EF4D7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1887" y="1194197"/>
            <a:ext cx="7765653" cy="34385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EB551155-ADB6-4713-AD48-92A8C535A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sv-SE" dirty="0"/>
              <a:t>Klicka här för att ändra mall för rubrikformat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3C4B2EE-2B48-4379-BBD1-4FA250447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rrowheads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6551" y="250120"/>
            <a:ext cx="644150" cy="65239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586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3" r:id="rId3"/>
    <p:sldLayoutId id="2147483654" r:id="rId4"/>
    <p:sldLayoutId id="2147483655" r:id="rId5"/>
    <p:sldLayoutId id="2147483651" r:id="rId6"/>
    <p:sldLayoutId id="2147483652" r:id="rId7"/>
    <p:sldLayoutId id="2147483650" r:id="rId8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‒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&gt;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‒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713" userDrawn="1">
          <p15:clr>
            <a:srgbClr val="F26B43"/>
          </p15:clr>
        </p15:guide>
        <p15:guide id="4" pos="5454" userDrawn="1">
          <p15:clr>
            <a:srgbClr val="F26B43"/>
          </p15:clr>
        </p15:guide>
        <p15:guide id="6" pos="358" userDrawn="1">
          <p15:clr>
            <a:srgbClr val="F26B43"/>
          </p15:clr>
        </p15:guide>
        <p15:guide id="7" orient="horz" pos="158" userDrawn="1">
          <p15:clr>
            <a:srgbClr val="F26B43"/>
          </p15:clr>
        </p15:guide>
        <p15:guide id="8" orient="horz" pos="3084" userDrawn="1">
          <p15:clr>
            <a:srgbClr val="F26B43"/>
          </p15:clr>
        </p15:guide>
        <p15:guide id="9" pos="5605" userDrawn="1">
          <p15:clr>
            <a:srgbClr val="F26B43"/>
          </p15:clr>
        </p15:guide>
        <p15:guide id="10" pos="155" userDrawn="1">
          <p15:clr>
            <a:srgbClr val="F26B43"/>
          </p15:clr>
        </p15:guide>
        <p15:guide id="11" pos="560" userDrawn="1">
          <p15:clr>
            <a:srgbClr val="F26B43"/>
          </p15:clr>
        </p15:guide>
        <p15:guide id="12" orient="horz" pos="566" userDrawn="1">
          <p15:clr>
            <a:srgbClr val="F26B43"/>
          </p15:clr>
        </p15:guide>
        <p15:guide id="13" orient="horz" pos="752" userDrawn="1">
          <p15:clr>
            <a:srgbClr val="F26B43"/>
          </p15:clr>
        </p15:guide>
        <p15:guide id="14" orient="horz" pos="29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477E2580-045A-2C4E-BA82-D935EA0B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D966-E856-D943-A136-678CE7D86287}" type="datetime1">
              <a:rPr lang="sv-SE" smtClean="0"/>
              <a:pPr/>
              <a:t>2021-06-18</a:t>
            </a:fld>
            <a:endParaRPr lang="sv-SE" dirty="0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2042EA8-980A-C248-824E-A4B16B44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8351F6F7-4188-C641-8543-5926E4D0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</a:t>
            </a:fld>
            <a:endParaRPr lang="sv-S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851F35-D7A4-2846-A843-8391B1C146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AD19FBC-DA9D-F040-ADEE-CDDBAEE4DA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928" y="2283718"/>
            <a:ext cx="8090297" cy="288032"/>
          </a:xfrm>
        </p:spPr>
        <p:txBody>
          <a:bodyPr/>
          <a:lstStyle/>
          <a:p>
            <a:r>
              <a:rPr lang="sv-SE" dirty="0"/>
              <a:t>Mia </a:t>
            </a:r>
            <a:r>
              <a:rPr lang="sv-SE" dirty="0" err="1"/>
              <a:t>Zdybek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16919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6F1B3F-70C1-2F42-8A98-F7363986A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10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B095FC-9458-334B-B10F-531273F71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DD233X Degree Project </a:t>
            </a:r>
            <a:r>
              <a:rPr lang="en-GB" dirty="0" err="1"/>
              <a:t>inComputer</a:t>
            </a:r>
            <a:r>
              <a:rPr lang="en-GB" dirty="0"/>
              <a:t> Science and </a:t>
            </a:r>
            <a:r>
              <a:rPr lang="en-GB" dirty="0" err="1"/>
              <a:t>Engineering,specializing</a:t>
            </a:r>
            <a:r>
              <a:rPr lang="en-GB" dirty="0"/>
              <a:t> in Machine Learning30 hp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FB5A9-A827-3A46-957C-7E3BDA6AD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E9D981-EFF7-4A43-9590-4D7636A903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31840" y="1779662"/>
            <a:ext cx="5369718" cy="187220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14 reviewed papers 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Deep neural networks outperform other models, both machine learning and statistical models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best performing model of the papers was usually LSTM, CNN and MLP or a hybrid of these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A8A68D0-80DC-C949-8750-39BB64CDC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616" y="400487"/>
            <a:ext cx="7763861" cy="647700"/>
          </a:xfrm>
        </p:spPr>
        <p:txBody>
          <a:bodyPr/>
          <a:lstStyle/>
          <a:p>
            <a:r>
              <a:rPr lang="en-US" dirty="0"/>
              <a:t>Deep learning in EPF </a:t>
            </a:r>
            <a:br>
              <a:rPr lang="en-US" dirty="0"/>
            </a:br>
            <a:r>
              <a:rPr lang="en-US" dirty="0"/>
              <a:t>(Electricity price forecasting)</a:t>
            </a:r>
          </a:p>
        </p:txBody>
      </p:sp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F3A6DE69-7A59-CE48-B831-F172E5237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23419">
            <a:off x="206595" y="1477206"/>
            <a:ext cx="2815963" cy="218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1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711193-2FCB-1641-8A02-E78BA33A7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11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0875E0-8AE5-B649-8991-38169CCCE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61687-7DF7-FC42-84C0-DC9CAEA1C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12D73EA-5AC0-B143-ADEF-D514FB5BF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&amp; Hypothesis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A042BD-53B8-2D45-B5C6-41DD8CB0A396}"/>
              </a:ext>
            </a:extLst>
          </p:cNvPr>
          <p:cNvSpPr/>
          <p:nvPr/>
        </p:nvSpPr>
        <p:spPr>
          <a:xfrm>
            <a:off x="742950" y="1131590"/>
            <a:ext cx="4572000" cy="12464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500" dirty="0"/>
              <a:t>Method: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Gather relevant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Build an LSTM, a CNN and an MLP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Evaluate them against each other and a benchmark model (ARIMA)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8FD201-B9F4-9C46-82A8-0D32F14D08FF}"/>
              </a:ext>
            </a:extLst>
          </p:cNvPr>
          <p:cNvSpPr/>
          <p:nvPr/>
        </p:nvSpPr>
        <p:spPr>
          <a:xfrm>
            <a:off x="742950" y="2855512"/>
            <a:ext cx="598929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Fulfills objective</a:t>
            </a:r>
          </a:p>
        </p:txBody>
      </p:sp>
      <p:pic>
        <p:nvPicPr>
          <p:cNvPr id="11" name="Graphic 10" descr="Scientist female outline">
            <a:extLst>
              <a:ext uri="{FF2B5EF4-FFF2-40B4-BE49-F238E27FC236}">
                <a16:creationId xmlns:a16="http://schemas.microsoft.com/office/drawing/2014/main" id="{8D81924D-0FDB-1F47-AB17-C1AA52E9C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2200" y="1036875"/>
            <a:ext cx="1500090" cy="150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7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ADED7A-8F74-8D4B-BAA3-9C8ADBEBF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12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70BC9C-11A4-3F47-B20B-868614B7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63B52-4C1A-B74D-A676-AE9D3198B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F46719-0A33-8041-90E4-EE8C6994ED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6418" y="1347614"/>
            <a:ext cx="2602532" cy="30603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Nord Pool data </a:t>
            </a:r>
          </a:p>
          <a:p>
            <a:pPr marL="0" indent="0">
              <a:buNone/>
            </a:pPr>
            <a:r>
              <a:rPr lang="en-US" sz="1400" dirty="0"/>
              <a:t>For each price area</a:t>
            </a:r>
          </a:p>
          <a:p>
            <a:r>
              <a:rPr lang="en-GB" sz="1400" dirty="0"/>
              <a:t>Consumption </a:t>
            </a:r>
          </a:p>
          <a:p>
            <a:r>
              <a:rPr lang="en-GB" sz="1400" dirty="0"/>
              <a:t>Consumption prognosis one day ahead</a:t>
            </a:r>
          </a:p>
          <a:p>
            <a:r>
              <a:rPr lang="en-GB" sz="1400" dirty="0"/>
              <a:t>Production </a:t>
            </a:r>
          </a:p>
          <a:p>
            <a:r>
              <a:rPr lang="en-GB" sz="1400" dirty="0"/>
              <a:t>Production prognosis for one day ahead</a:t>
            </a:r>
          </a:p>
          <a:p>
            <a:r>
              <a:rPr lang="en-GB" sz="1400" dirty="0"/>
              <a:t>Wind power production prognosis </a:t>
            </a:r>
          </a:p>
          <a:p>
            <a:r>
              <a:rPr lang="en-GB" sz="1400" dirty="0"/>
              <a:t>Hydro reservoir levels in Sweden</a:t>
            </a:r>
            <a:endParaRPr lang="en-US" sz="14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48F8CE-D012-FF4C-8281-EF613DF5B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Nord Pool data</a:t>
            </a:r>
          </a:p>
        </p:txBody>
      </p:sp>
      <p:pic>
        <p:nvPicPr>
          <p:cNvPr id="10" name="Graphic 9" descr="Wind Turbines outline">
            <a:extLst>
              <a:ext uri="{FF2B5EF4-FFF2-40B4-BE49-F238E27FC236}">
                <a16:creationId xmlns:a16="http://schemas.microsoft.com/office/drawing/2014/main" id="{9BB60891-FAEF-6747-AFF6-E81B56169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3427" y="1841094"/>
            <a:ext cx="914400" cy="914400"/>
          </a:xfrm>
          <a:prstGeom prst="rect">
            <a:avLst/>
          </a:prstGeom>
        </p:spPr>
      </p:pic>
      <p:pic>
        <p:nvPicPr>
          <p:cNvPr id="12" name="Graphic 11" descr="Hydropower outline">
            <a:extLst>
              <a:ext uri="{FF2B5EF4-FFF2-40B4-BE49-F238E27FC236}">
                <a16:creationId xmlns:a16="http://schemas.microsoft.com/office/drawing/2014/main" id="{EF0369E4-1E39-6547-8EBC-785CA3A2F8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8104" y="3032930"/>
            <a:ext cx="914400" cy="914400"/>
          </a:xfrm>
          <a:prstGeom prst="rect">
            <a:avLst/>
          </a:prstGeom>
        </p:spPr>
      </p:pic>
      <p:pic>
        <p:nvPicPr>
          <p:cNvPr id="14" name="Graphic 13" descr="Fluorescent Light Blub outline">
            <a:extLst>
              <a:ext uri="{FF2B5EF4-FFF2-40B4-BE49-F238E27FC236}">
                <a16:creationId xmlns:a16="http://schemas.microsoft.com/office/drawing/2014/main" id="{610BB724-081C-9647-A15A-7140BF2482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8971" y="975112"/>
            <a:ext cx="1114456" cy="111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597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ADED7A-8F74-8D4B-BAA3-9C8ADBEBF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13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70BC9C-11A4-3F47-B20B-868614B7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63B52-4C1A-B74D-A676-AE9D3198B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48F8CE-D012-FF4C-8281-EF613DF5B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SMHI data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A2EF3B4-D6FD-1744-B82B-54041B3CE43A}"/>
              </a:ext>
            </a:extLst>
          </p:cNvPr>
          <p:cNvSpPr txBox="1">
            <a:spLocks/>
          </p:cNvSpPr>
          <p:nvPr/>
        </p:nvSpPr>
        <p:spPr>
          <a:xfrm>
            <a:off x="3239852" y="1347614"/>
            <a:ext cx="2664296" cy="284431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˃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SMHI weather data</a:t>
            </a:r>
          </a:p>
          <a:p>
            <a:pPr marL="0" indent="0">
              <a:buNone/>
            </a:pPr>
            <a:r>
              <a:rPr lang="en-US" sz="1400" dirty="0"/>
              <a:t>For each price area, average of</a:t>
            </a:r>
          </a:p>
          <a:p>
            <a:r>
              <a:rPr lang="en-GB" dirty="0"/>
              <a:t>Air pressure</a:t>
            </a:r>
          </a:p>
          <a:p>
            <a:r>
              <a:rPr lang="en-GB" dirty="0"/>
              <a:t>Air temperature</a:t>
            </a:r>
          </a:p>
          <a:p>
            <a:r>
              <a:rPr lang="en-GB" dirty="0"/>
              <a:t>Wind speed</a:t>
            </a:r>
          </a:p>
          <a:p>
            <a:r>
              <a:rPr lang="en-GB" dirty="0"/>
              <a:t>Relative humidity</a:t>
            </a:r>
          </a:p>
          <a:p>
            <a:r>
              <a:rPr lang="en-GB" dirty="0"/>
              <a:t>Cloud cover</a:t>
            </a:r>
            <a:endParaRPr lang="en-US" dirty="0"/>
          </a:p>
        </p:txBody>
      </p:sp>
      <p:pic>
        <p:nvPicPr>
          <p:cNvPr id="12" name="Graphic 11" descr="Windy outline">
            <a:extLst>
              <a:ext uri="{FF2B5EF4-FFF2-40B4-BE49-F238E27FC236}">
                <a16:creationId xmlns:a16="http://schemas.microsoft.com/office/drawing/2014/main" id="{86660CA6-8E5E-FC44-B73F-B0E4042BB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320" y="1855372"/>
            <a:ext cx="914400" cy="914400"/>
          </a:xfrm>
          <a:prstGeom prst="rect">
            <a:avLst/>
          </a:prstGeom>
        </p:spPr>
      </p:pic>
      <p:pic>
        <p:nvPicPr>
          <p:cNvPr id="18" name="Graphic 17" descr="Thermometer outline">
            <a:extLst>
              <a:ext uri="{FF2B5EF4-FFF2-40B4-BE49-F238E27FC236}">
                <a16:creationId xmlns:a16="http://schemas.microsoft.com/office/drawing/2014/main" id="{0EAA5D24-0D7B-0F4D-8EF3-54FD9BA2A4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44208" y="1400466"/>
            <a:ext cx="914400" cy="914400"/>
          </a:xfrm>
          <a:prstGeom prst="rect">
            <a:avLst/>
          </a:prstGeom>
        </p:spPr>
      </p:pic>
      <p:pic>
        <p:nvPicPr>
          <p:cNvPr id="20" name="Graphic 19" descr="Cloud outline">
            <a:extLst>
              <a:ext uri="{FF2B5EF4-FFF2-40B4-BE49-F238E27FC236}">
                <a16:creationId xmlns:a16="http://schemas.microsoft.com/office/drawing/2014/main" id="{B2473671-4CCC-8040-931D-E44E3933ED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9828" y="317566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36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ADED7A-8F74-8D4B-BAA3-9C8ADBEBF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14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70BC9C-11A4-3F47-B20B-868614B7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63B52-4C1A-B74D-A676-AE9D3198B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48F8CE-D012-FF4C-8281-EF613DF5B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Calendar data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2A52F80-93F5-0447-ACCD-30FE2D902D9C}"/>
              </a:ext>
            </a:extLst>
          </p:cNvPr>
          <p:cNvSpPr txBox="1">
            <a:spLocks/>
          </p:cNvSpPr>
          <p:nvPr/>
        </p:nvSpPr>
        <p:spPr>
          <a:xfrm>
            <a:off x="6300192" y="1347614"/>
            <a:ext cx="2016224" cy="108012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˃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Calendar variables</a:t>
            </a:r>
          </a:p>
          <a:p>
            <a:r>
              <a:rPr lang="en-US" sz="1400" dirty="0"/>
              <a:t>Month integer (1-12)</a:t>
            </a:r>
          </a:p>
          <a:p>
            <a:r>
              <a:rPr lang="en-US" sz="1400" dirty="0"/>
              <a:t>Weekday integer (1-7)</a:t>
            </a:r>
          </a:p>
        </p:txBody>
      </p:sp>
      <p:pic>
        <p:nvPicPr>
          <p:cNvPr id="14" name="Graphic 13" descr="Daily calendar outline">
            <a:extLst>
              <a:ext uri="{FF2B5EF4-FFF2-40B4-BE49-F238E27FC236}">
                <a16:creationId xmlns:a16="http://schemas.microsoft.com/office/drawing/2014/main" id="{65E62DBB-A928-0149-80D6-5F82ADF03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0032" y="120359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81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ADED7A-8F74-8D4B-BAA3-9C8ADBEBF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15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70BC9C-11A4-3F47-B20B-868614B7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63B52-4C1A-B74D-A676-AE9D3198B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F46719-0A33-8041-90E4-EE8C6994ED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6418" y="1347614"/>
            <a:ext cx="2705422" cy="30603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Nord Pool data </a:t>
            </a:r>
          </a:p>
          <a:p>
            <a:pPr marL="0" indent="0">
              <a:buNone/>
            </a:pPr>
            <a:r>
              <a:rPr lang="en-US" sz="1400" dirty="0"/>
              <a:t>For each price area</a:t>
            </a:r>
          </a:p>
          <a:p>
            <a:r>
              <a:rPr lang="en-GB" sz="1400" dirty="0"/>
              <a:t>Consumption </a:t>
            </a:r>
          </a:p>
          <a:p>
            <a:r>
              <a:rPr lang="en-GB" sz="1400" dirty="0"/>
              <a:t>Consumption prognosis one day ahead</a:t>
            </a:r>
          </a:p>
          <a:p>
            <a:r>
              <a:rPr lang="en-GB" sz="1400" dirty="0"/>
              <a:t>Production </a:t>
            </a:r>
          </a:p>
          <a:p>
            <a:r>
              <a:rPr lang="en-GB" sz="1400" dirty="0"/>
              <a:t>Production prognosis for one day ahead</a:t>
            </a:r>
          </a:p>
          <a:p>
            <a:r>
              <a:rPr lang="en-GB" sz="1400" dirty="0"/>
              <a:t>Wind power production prognosis </a:t>
            </a:r>
          </a:p>
          <a:p>
            <a:r>
              <a:rPr lang="en-GB" sz="1400" dirty="0"/>
              <a:t>Hydro reservoir levels in Sweden</a:t>
            </a:r>
            <a:endParaRPr lang="en-US" sz="14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48F8CE-D012-FF4C-8281-EF613DF5B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data set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A2EF3B4-D6FD-1744-B82B-54041B3CE43A}"/>
              </a:ext>
            </a:extLst>
          </p:cNvPr>
          <p:cNvSpPr txBox="1">
            <a:spLocks/>
          </p:cNvSpPr>
          <p:nvPr/>
        </p:nvSpPr>
        <p:spPr>
          <a:xfrm>
            <a:off x="3239852" y="1347614"/>
            <a:ext cx="2664296" cy="284431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˃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SMHI weather data</a:t>
            </a:r>
          </a:p>
          <a:p>
            <a:pPr marL="0" indent="0">
              <a:buNone/>
            </a:pPr>
            <a:r>
              <a:rPr lang="en-US" sz="1400" dirty="0"/>
              <a:t>For each price area, average of</a:t>
            </a:r>
          </a:p>
          <a:p>
            <a:r>
              <a:rPr lang="en-GB" dirty="0"/>
              <a:t>Air pressure</a:t>
            </a:r>
          </a:p>
          <a:p>
            <a:r>
              <a:rPr lang="en-GB" dirty="0"/>
              <a:t>Air temperature</a:t>
            </a:r>
          </a:p>
          <a:p>
            <a:r>
              <a:rPr lang="en-GB" dirty="0"/>
              <a:t>Wind speed</a:t>
            </a:r>
          </a:p>
          <a:p>
            <a:r>
              <a:rPr lang="en-GB" dirty="0"/>
              <a:t>Relative humidity</a:t>
            </a:r>
          </a:p>
          <a:p>
            <a:r>
              <a:rPr lang="en-GB" dirty="0"/>
              <a:t>Cloud cover</a:t>
            </a:r>
            <a:endParaRPr lang="en-US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2A52F80-93F5-0447-ACCD-30FE2D902D9C}"/>
              </a:ext>
            </a:extLst>
          </p:cNvPr>
          <p:cNvSpPr txBox="1">
            <a:spLocks/>
          </p:cNvSpPr>
          <p:nvPr/>
        </p:nvSpPr>
        <p:spPr>
          <a:xfrm>
            <a:off x="6300192" y="1347614"/>
            <a:ext cx="2016224" cy="108012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˃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Calendar variables</a:t>
            </a:r>
          </a:p>
          <a:p>
            <a:r>
              <a:rPr lang="en-US" sz="1400" dirty="0"/>
              <a:t>Month integer (1-12)</a:t>
            </a:r>
          </a:p>
          <a:p>
            <a:r>
              <a:rPr lang="en-US" sz="1400" dirty="0"/>
              <a:t>Weekday integer (1-7)</a:t>
            </a:r>
          </a:p>
        </p:txBody>
      </p:sp>
    </p:spTree>
    <p:extLst>
      <p:ext uri="{BB962C8B-B14F-4D97-AF65-F5344CB8AC3E}">
        <p14:creationId xmlns:p14="http://schemas.microsoft.com/office/powerpoint/2010/main" val="2406948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81A43-14E7-BC43-824C-97800B1DB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16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FBEF38-DEE1-A447-8412-FA6AB74E8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5EFB9-BD38-EC40-8464-5D61B2447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3AA651-2D13-1A4E-BABC-DE5491EC5BE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31889" y="1194199"/>
            <a:ext cx="4983162" cy="1017511"/>
          </a:xfrm>
        </p:spPr>
        <p:txBody>
          <a:bodyPr/>
          <a:lstStyle/>
          <a:p>
            <a:r>
              <a:rPr lang="en-SE" dirty="0"/>
              <a:t>Min-max normalization of all data to [0,1]</a:t>
            </a:r>
          </a:p>
          <a:p>
            <a:r>
              <a:rPr lang="en-SE" dirty="0"/>
              <a:t>Sequencing </a:t>
            </a:r>
          </a:p>
          <a:p>
            <a:r>
              <a:rPr lang="en-SE" dirty="0"/>
              <a:t>70 % 15 % 15 % training, validation and test set split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ACF0BAC-AFB8-5941-B613-27A5B5564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Data preprocessing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10AEFF-FD45-984C-8C49-6CE6245080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33" t="19200" r="14717" b="45800"/>
          <a:stretch/>
        </p:blipFill>
        <p:spPr>
          <a:xfrm>
            <a:off x="1151620" y="2427734"/>
            <a:ext cx="6840760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3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477E2580-045A-2C4E-BA82-D935EA0B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D966-E856-D943-A136-678CE7D86287}" type="datetime1">
              <a:rPr lang="sv-SE" smtClean="0"/>
              <a:pPr/>
              <a:t>2021-06-18</a:t>
            </a:fld>
            <a:endParaRPr lang="sv-SE" dirty="0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2042EA8-980A-C248-824E-A4B16B44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8351F6F7-4188-C641-8543-5926E4D0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17</a:t>
            </a:fld>
            <a:endParaRPr lang="sv-S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851F35-D7A4-2846-A843-8391B1C14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9625" y="1635646"/>
            <a:ext cx="1664750" cy="432048"/>
          </a:xfrm>
        </p:spPr>
        <p:txBody>
          <a:bodyPr/>
          <a:lstStyle/>
          <a:p>
            <a:pPr algn="ctr"/>
            <a:r>
              <a:rPr lang="en-US" dirty="0"/>
              <a:t>4. Results</a:t>
            </a:r>
          </a:p>
        </p:txBody>
      </p:sp>
    </p:spTree>
    <p:extLst>
      <p:ext uri="{BB962C8B-B14F-4D97-AF65-F5344CB8AC3E}">
        <p14:creationId xmlns:p14="http://schemas.microsoft.com/office/powerpoint/2010/main" val="3780964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DB99D8-5F54-7941-80D3-DAD2BE901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18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3F2EA6-1992-0C45-B4E4-2FAB87B36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0AAD5-8356-5641-856D-274C69A13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E5A94E2-AC6F-A84B-B4E3-D6BE646DD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4806471" cy="647700"/>
          </a:xfrm>
        </p:spPr>
        <p:txBody>
          <a:bodyPr/>
          <a:lstStyle/>
          <a:p>
            <a:r>
              <a:rPr lang="en-SE" dirty="0"/>
              <a:t>Grid search obtained models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0C173B8-4F0E-4D4F-9F4B-F7AD01813829}"/>
              </a:ext>
            </a:extLst>
          </p:cNvPr>
          <p:cNvCxnSpPr>
            <a:cxnSpLocks/>
          </p:cNvCxnSpPr>
          <p:nvPr/>
        </p:nvCxnSpPr>
        <p:spPr>
          <a:xfrm>
            <a:off x="320109" y="1320659"/>
            <a:ext cx="8496000" cy="0"/>
          </a:xfrm>
          <a:prstGeom prst="line">
            <a:avLst/>
          </a:prstGeom>
          <a:ln w="12700">
            <a:solidFill>
              <a:srgbClr val="1953A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091B175-CC29-F54F-ADCB-578F148E17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27" t="7086" r="55875" b="18717"/>
          <a:stretch/>
        </p:blipFill>
        <p:spPr>
          <a:xfrm>
            <a:off x="3491036" y="1536961"/>
            <a:ext cx="1960191" cy="30555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73EBD7-568A-FF49-B684-04E4C76C04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26" t="2785" r="51575" b="2785"/>
          <a:stretch/>
        </p:blipFill>
        <p:spPr>
          <a:xfrm>
            <a:off x="726352" y="1428890"/>
            <a:ext cx="1960191" cy="31600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6D613B-0DC1-3345-AD31-A1CE7FCA8F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60" t="3801" r="31525" b="23401"/>
          <a:stretch/>
        </p:blipFill>
        <p:spPr>
          <a:xfrm>
            <a:off x="6146994" y="1540385"/>
            <a:ext cx="2696981" cy="30487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F665F1-5E78-0442-8C3B-4E30C4FA123A}"/>
              </a:ext>
            </a:extLst>
          </p:cNvPr>
          <p:cNvSpPr/>
          <p:nvPr/>
        </p:nvSpPr>
        <p:spPr>
          <a:xfrm>
            <a:off x="1725879" y="890920"/>
            <a:ext cx="5997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MLP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C7008A-033B-DE48-9CCE-3D44F4A0FDBD}"/>
              </a:ext>
            </a:extLst>
          </p:cNvPr>
          <p:cNvSpPr/>
          <p:nvPr/>
        </p:nvSpPr>
        <p:spPr>
          <a:xfrm>
            <a:off x="4332420" y="890920"/>
            <a:ext cx="6623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LSTM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30DFA-BB90-B74B-82D9-401723A90399}"/>
              </a:ext>
            </a:extLst>
          </p:cNvPr>
          <p:cNvSpPr/>
          <p:nvPr/>
        </p:nvSpPr>
        <p:spPr>
          <a:xfrm>
            <a:off x="7001543" y="890920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12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995100-BE30-1F45-9F44-2332ABF19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19</a:t>
            </a:fld>
            <a:endParaRPr lang="sv-SE"/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68D3FF85-DD35-4E5C-925C-9B4EFCE27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599"/>
            <a:ext cx="3086100" cy="232574"/>
          </a:xfrm>
        </p:spPr>
        <p:txBody>
          <a:bodyPr/>
          <a:lstStyle/>
          <a:p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18100-8B5F-4B4D-9D14-7FD124798B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86980F-95BB-2842-A00D-413F08DD6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SE" dirty="0"/>
              <a:t>Evaluation metrics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5FDA1D-5CC0-814F-BDE1-F75DEEBF5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838" y="2859782"/>
            <a:ext cx="5202323" cy="187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595F470-1877-374E-9F11-EC0062DF46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31888" y="912610"/>
            <a:ext cx="4983162" cy="1017511"/>
          </a:xfrm>
        </p:spPr>
        <p:txBody>
          <a:bodyPr/>
          <a:lstStyle/>
          <a:p>
            <a:r>
              <a:rPr lang="en-GB" dirty="0"/>
              <a:t>Mean Absolute Error (MAE)</a:t>
            </a:r>
          </a:p>
          <a:p>
            <a:r>
              <a:rPr lang="en-GB" dirty="0"/>
              <a:t>Root Mean Square Error (RMSE)</a:t>
            </a:r>
          </a:p>
          <a:p>
            <a:r>
              <a:rPr lang="en-GB" dirty="0"/>
              <a:t>symmetric Mean Absolute Percentage Error (</a:t>
            </a:r>
            <a:r>
              <a:rPr lang="en-GB" dirty="0" err="1"/>
              <a:t>sMAPE</a:t>
            </a:r>
            <a:r>
              <a:rPr lang="en-GB" dirty="0"/>
              <a:t>). </a:t>
            </a:r>
            <a:endParaRPr lang="en-S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E32600-BD9C-F24F-8954-34A9A5472933}"/>
              </a:ext>
            </a:extLst>
          </p:cNvPr>
          <p:cNvSpPr/>
          <p:nvPr/>
        </p:nvSpPr>
        <p:spPr>
          <a:xfrm>
            <a:off x="1131888" y="2344883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dirty="0"/>
              <a:t>Results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442ABD-28EC-ED45-BDF0-3AAA84828066}"/>
              </a:ext>
            </a:extLst>
          </p:cNvPr>
          <p:cNvSpPr/>
          <p:nvPr/>
        </p:nvSpPr>
        <p:spPr>
          <a:xfrm>
            <a:off x="5436095" y="3147814"/>
            <a:ext cx="1656185" cy="7920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70582F-9C73-E645-96C8-76CDC59717C7}"/>
              </a:ext>
            </a:extLst>
          </p:cNvPr>
          <p:cNvSpPr/>
          <p:nvPr/>
        </p:nvSpPr>
        <p:spPr>
          <a:xfrm>
            <a:off x="2677306" y="2228656"/>
            <a:ext cx="263726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Statistical model for comparison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F98DF9-1B6B-9443-9855-5679BE31C94D}"/>
              </a:ext>
            </a:extLst>
          </p:cNvPr>
          <p:cNvCxnSpPr>
            <a:cxnSpLocks/>
          </p:cNvCxnSpPr>
          <p:nvPr/>
        </p:nvCxnSpPr>
        <p:spPr>
          <a:xfrm>
            <a:off x="3995936" y="2518235"/>
            <a:ext cx="0" cy="270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996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B1E194-CE47-BA4A-97FE-B2906CE3A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</a:t>
            </a:fld>
            <a:endParaRPr lang="sv-SE"/>
          </a:p>
        </p:txBody>
      </p:sp>
      <p:sp>
        <p:nvSpPr>
          <p:cNvPr id="20" name="Footer Placeholder 2">
            <a:extLst>
              <a:ext uri="{FF2B5EF4-FFF2-40B4-BE49-F238E27FC236}">
                <a16:creationId xmlns:a16="http://schemas.microsoft.com/office/drawing/2014/main" id="{F4643C20-6807-4189-BCDE-769DD204B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599"/>
            <a:ext cx="3086100" cy="232574"/>
          </a:xfrm>
        </p:spPr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75731-E6AE-2E42-9E14-905734485D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2021-06-18</a:t>
            </a:fld>
            <a:endParaRPr lang="sv-SE"/>
          </a:p>
        </p:txBody>
      </p:sp>
      <p:pic>
        <p:nvPicPr>
          <p:cNvPr id="13" name="Picture 12" descr="A person in a white dress&#10;&#10;Description automatically generated with low confidence">
            <a:extLst>
              <a:ext uri="{FF2B5EF4-FFF2-40B4-BE49-F238E27FC236}">
                <a16:creationId xmlns:a16="http://schemas.microsoft.com/office/drawing/2014/main" id="{8234E7F4-465A-E24F-990C-D699BC6576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3" t="2887" r="137" b="27868"/>
          <a:stretch/>
        </p:blipFill>
        <p:spPr>
          <a:xfrm>
            <a:off x="3301559" y="1485432"/>
            <a:ext cx="2540882" cy="2506112"/>
          </a:xfrm>
          <a:prstGeom prst="ellipse">
            <a:avLst/>
          </a:prstGeom>
          <a:ln>
            <a:noFill/>
          </a:ln>
          <a:effectLst>
            <a:softEdge rad="63500"/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798C415-A731-1F44-8D51-EAED1786D5FD}"/>
              </a:ext>
            </a:extLst>
          </p:cNvPr>
          <p:cNvSpPr/>
          <p:nvPr/>
        </p:nvSpPr>
        <p:spPr>
          <a:xfrm>
            <a:off x="3978477" y="1083012"/>
            <a:ext cx="1187046" cy="289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US" sz="1800" dirty="0"/>
              <a:t>Mia </a:t>
            </a:r>
            <a:r>
              <a:rPr lang="en-US" sz="1800" dirty="0" err="1"/>
              <a:t>Zdybek</a:t>
            </a:r>
            <a:endParaRPr lang="en-US" sz="18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EDC719-02E5-AB4A-98E8-8B240EC76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ABCD7C-2278-FF46-9CFD-C8DAFCEB5E02}"/>
              </a:ext>
            </a:extLst>
          </p:cNvPr>
          <p:cNvSpPr/>
          <p:nvPr/>
        </p:nvSpPr>
        <p:spPr>
          <a:xfrm>
            <a:off x="6948264" y="1942884"/>
            <a:ext cx="485992" cy="289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US" sz="1800" dirty="0"/>
              <a:t>KTH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3E33F2-3A63-9D42-A544-C72E9AC62E2E}"/>
              </a:ext>
            </a:extLst>
          </p:cNvPr>
          <p:cNvSpPr/>
          <p:nvPr/>
        </p:nvSpPr>
        <p:spPr>
          <a:xfrm>
            <a:off x="5962006" y="2228702"/>
            <a:ext cx="254088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Bachelor of Engineering – Engineering Physics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Master of Engineering –Machine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B8D0F10-7E22-6D43-9A7E-7B93F2330D21}"/>
              </a:ext>
            </a:extLst>
          </p:cNvPr>
          <p:cNvSpPr/>
          <p:nvPr/>
        </p:nvSpPr>
        <p:spPr>
          <a:xfrm>
            <a:off x="1271916" y="1939458"/>
            <a:ext cx="1157293" cy="289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US" sz="1800" dirty="0" err="1"/>
              <a:t>Svea</a:t>
            </a:r>
            <a:r>
              <a:rPr lang="en-US" sz="1800" dirty="0"/>
              <a:t> Solar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E89DB1-D8A6-5A47-A22D-4B453C6ED785}"/>
              </a:ext>
            </a:extLst>
          </p:cNvPr>
          <p:cNvSpPr/>
          <p:nvPr/>
        </p:nvSpPr>
        <p:spPr>
          <a:xfrm>
            <a:off x="905992" y="2301628"/>
            <a:ext cx="1842656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Planning/admin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Developer intern</a:t>
            </a:r>
          </a:p>
        </p:txBody>
      </p:sp>
    </p:spTree>
    <p:extLst>
      <p:ext uri="{BB962C8B-B14F-4D97-AF65-F5344CB8AC3E}">
        <p14:creationId xmlns:p14="http://schemas.microsoft.com/office/powerpoint/2010/main" val="2411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3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995100-BE30-1F45-9F44-2332ABF19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20</a:t>
            </a:fld>
            <a:endParaRPr lang="sv-SE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48C3C5E-E19B-4C51-91B7-8839F48D5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599"/>
            <a:ext cx="3086100" cy="232574"/>
          </a:xfrm>
        </p:spPr>
        <p:txBody>
          <a:bodyPr/>
          <a:lstStyle/>
          <a:p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18100-8B5F-4B4D-9D14-7FD124798B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2021-06-18</a:t>
            </a:fld>
            <a:endParaRPr lang="sv-SE"/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73BDF0E4-49DC-3B45-A659-A96196302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220" y="2900165"/>
            <a:ext cx="4998925" cy="1837105"/>
          </a:xfrm>
          <a:prstGeom prst="rect">
            <a:avLst/>
          </a:prstGeom>
          <a:noFill/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01B7951A-4A27-6940-9DBD-FF569759C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220" y="897732"/>
            <a:ext cx="4998925" cy="1837105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C86980F-95BB-2842-A00D-413F08DD6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SE" dirty="0"/>
              <a:t>Resulting errors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B064E2-554A-5345-9EC2-12D758A3426F}"/>
              </a:ext>
            </a:extLst>
          </p:cNvPr>
          <p:cNvSpPr/>
          <p:nvPr/>
        </p:nvSpPr>
        <p:spPr>
          <a:xfrm>
            <a:off x="6588224" y="1598866"/>
            <a:ext cx="150233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Daily sequencing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61660A-C1D5-2A42-87A6-CA501E57C3B8}"/>
              </a:ext>
            </a:extLst>
          </p:cNvPr>
          <p:cNvSpPr/>
          <p:nvPr/>
        </p:nvSpPr>
        <p:spPr>
          <a:xfrm>
            <a:off x="6498423" y="3531193"/>
            <a:ext cx="168193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Weekly sequencing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05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E9503B0A-C214-8F4C-A77C-3F00FB1D4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25" y="1193800"/>
            <a:ext cx="5541963" cy="1741488"/>
          </a:xfrm>
          <a:prstGeom prst="rect">
            <a:avLst/>
          </a:prstGeom>
        </p:spPr>
      </p:pic>
      <p:pic>
        <p:nvPicPr>
          <p:cNvPr id="12" name="Picture 11" descr="Chart, line chart, histogram&#10;&#10;Description automatically generated">
            <a:extLst>
              <a:ext uri="{FF2B5EF4-FFF2-40B4-BE49-F238E27FC236}">
                <a16:creationId xmlns:a16="http://schemas.microsoft.com/office/drawing/2014/main" id="{0F1F7924-73BF-EC49-BCDB-CEA8B2A8B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25" y="2992438"/>
            <a:ext cx="5541963" cy="174148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B18744-9C44-3549-89D5-3DD600085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21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46C54-438C-8C4D-ADF9-4030859C9A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B7778B2-2469-B44D-86D4-57BEC44E5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SE" dirty="0"/>
              <a:t>Resulting predictions MLP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B98BE8-C6F4-0641-9583-B98A2F26E3D6}"/>
              </a:ext>
            </a:extLst>
          </p:cNvPr>
          <p:cNvSpPr/>
          <p:nvPr/>
        </p:nvSpPr>
        <p:spPr>
          <a:xfrm>
            <a:off x="6181845" y="448902"/>
            <a:ext cx="179735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(Weekly sequencing)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493B2B-9FD3-1E4D-856D-241F7AC51943}"/>
              </a:ext>
            </a:extLst>
          </p:cNvPr>
          <p:cNvSpPr/>
          <p:nvPr/>
        </p:nvSpPr>
        <p:spPr>
          <a:xfrm>
            <a:off x="7462280" y="3540780"/>
            <a:ext cx="143020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E" dirty="0">
                <a:latin typeface="Arial" panose="020B0604020202020204" pitchFamily="34" charset="0"/>
              </a:rPr>
              <a:t>MAE = 146.025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A44C76-B723-8446-9C55-DB90029D866A}"/>
              </a:ext>
            </a:extLst>
          </p:cNvPr>
          <p:cNvSpPr/>
          <p:nvPr/>
        </p:nvSpPr>
        <p:spPr>
          <a:xfrm>
            <a:off x="7558460" y="1764462"/>
            <a:ext cx="118974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E" dirty="0">
                <a:latin typeface="Arial" panose="020B0604020202020204" pitchFamily="34" charset="0"/>
              </a:rPr>
              <a:t>MAE = 8.369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828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, histogram&#10;&#10;Description automatically generated">
            <a:extLst>
              <a:ext uri="{FF2B5EF4-FFF2-40B4-BE49-F238E27FC236}">
                <a16:creationId xmlns:a16="http://schemas.microsoft.com/office/drawing/2014/main" id="{0693371D-0E3F-B548-88C0-AD60BF15A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975" y="1193800"/>
            <a:ext cx="5478463" cy="1720850"/>
          </a:xfrm>
          <a:prstGeom prst="rect">
            <a:avLst/>
          </a:prstGeom>
        </p:spPr>
      </p:pic>
      <p:pic>
        <p:nvPicPr>
          <p:cNvPr id="11" name="Picture 10" descr="Chart, line chart, histogram&#10;&#10;Description automatically generated">
            <a:extLst>
              <a:ext uri="{FF2B5EF4-FFF2-40B4-BE49-F238E27FC236}">
                <a16:creationId xmlns:a16="http://schemas.microsoft.com/office/drawing/2014/main" id="{9EF49643-4DDE-5F4D-9528-74C107AFC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975" y="2971800"/>
            <a:ext cx="5478463" cy="17621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2EC910-EF4B-8F4E-B553-3CC93A82A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22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C0267-9883-7440-8E7D-1431E29030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AF8FDCE-DFE6-7541-ADD8-1579EFFFC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SE" dirty="0"/>
              <a:t>Resulting predictions LSTM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05BFA4-F0D2-5B45-9F71-9C17B7F82A13}"/>
              </a:ext>
            </a:extLst>
          </p:cNvPr>
          <p:cNvSpPr/>
          <p:nvPr/>
        </p:nvSpPr>
        <p:spPr>
          <a:xfrm>
            <a:off x="6181845" y="448902"/>
            <a:ext cx="179735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(Weekly sequencing)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2A568D-DF3E-4846-8750-81BE37A83B85}"/>
              </a:ext>
            </a:extLst>
          </p:cNvPr>
          <p:cNvSpPr/>
          <p:nvPr/>
        </p:nvSpPr>
        <p:spPr>
          <a:xfrm>
            <a:off x="7462280" y="3540780"/>
            <a:ext cx="136928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E" dirty="0">
                <a:latin typeface="Arial" panose="020B0604020202020204" pitchFamily="34" charset="0"/>
              </a:rPr>
              <a:t>MAE = 1</a:t>
            </a:r>
            <a:r>
              <a:rPr lang="en-SE" dirty="0"/>
              <a:t>16.508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8E9B28-D6EC-9F4A-8B51-77EBC2B0A16A}"/>
              </a:ext>
            </a:extLst>
          </p:cNvPr>
          <p:cNvSpPr/>
          <p:nvPr/>
        </p:nvSpPr>
        <p:spPr>
          <a:xfrm>
            <a:off x="7558460" y="1764462"/>
            <a:ext cx="118974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E" dirty="0">
                <a:latin typeface="Arial" panose="020B0604020202020204" pitchFamily="34" charset="0"/>
              </a:rPr>
              <a:t>MAE = </a:t>
            </a:r>
            <a:r>
              <a:rPr lang="en-SE" dirty="0"/>
              <a:t>7.757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699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70F356BE-BE94-2C44-B125-426654544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725" y="1193800"/>
            <a:ext cx="5414963" cy="1741488"/>
          </a:xfrm>
          <a:prstGeom prst="rect">
            <a:avLst/>
          </a:prstGeom>
        </p:spPr>
      </p:pic>
      <p:pic>
        <p:nvPicPr>
          <p:cNvPr id="8" name="Picture 7" descr="Chart, line chart, histogram&#10;&#10;Description automatically generated">
            <a:extLst>
              <a:ext uri="{FF2B5EF4-FFF2-40B4-BE49-F238E27FC236}">
                <a16:creationId xmlns:a16="http://schemas.microsoft.com/office/drawing/2014/main" id="{C2B0B4A2-0F2C-3D45-9455-6C9031BC5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725" y="2992438"/>
            <a:ext cx="5414963" cy="174148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2EC910-EF4B-8F4E-B553-3CC93A82A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23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C0267-9883-7440-8E7D-1431E29030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AF8FDCE-DFE6-7541-ADD8-1579EFFFC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SE" dirty="0"/>
              <a:t>Resulting predictions CNN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0601B1-056D-C04B-8782-060DDD8F66B0}"/>
              </a:ext>
            </a:extLst>
          </p:cNvPr>
          <p:cNvSpPr/>
          <p:nvPr/>
        </p:nvSpPr>
        <p:spPr>
          <a:xfrm>
            <a:off x="6181845" y="448902"/>
            <a:ext cx="179735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(Weekly sequencing)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7EA443-7F81-5140-9CE8-328EC6B1DD73}"/>
              </a:ext>
            </a:extLst>
          </p:cNvPr>
          <p:cNvSpPr/>
          <p:nvPr/>
        </p:nvSpPr>
        <p:spPr>
          <a:xfrm>
            <a:off x="7462280" y="3540780"/>
            <a:ext cx="141737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E" dirty="0">
                <a:latin typeface="Arial" panose="020B0604020202020204" pitchFamily="34" charset="0"/>
              </a:rPr>
              <a:t>MAE = </a:t>
            </a:r>
            <a:r>
              <a:rPr lang="en-SE" dirty="0"/>
              <a:t>115.449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D369E8-1ED8-C846-B762-FD8AAED62DD2}"/>
              </a:ext>
            </a:extLst>
          </p:cNvPr>
          <p:cNvSpPr/>
          <p:nvPr/>
        </p:nvSpPr>
        <p:spPr>
          <a:xfrm>
            <a:off x="7558460" y="1764462"/>
            <a:ext cx="118974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E" dirty="0">
                <a:latin typeface="Arial" panose="020B0604020202020204" pitchFamily="34" charset="0"/>
              </a:rPr>
              <a:t>MAE = </a:t>
            </a:r>
            <a:r>
              <a:rPr lang="en-SE" dirty="0"/>
              <a:t>8.788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793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56E3F105-3EFE-D44A-8AEC-411076AF9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725" y="1193800"/>
            <a:ext cx="5414963" cy="1741488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82971BA0-D029-104E-88A5-4173A08E6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725" y="2992438"/>
            <a:ext cx="5414963" cy="174148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D05582-BB8E-AA4D-BCF4-3DC040B3F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24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2DDB7-DD54-E94F-A5DD-A10B7F5777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314CDCD-28D5-744D-8705-14256DF5E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US" dirty="0"/>
              <a:t>Comparison best and worst predictions</a:t>
            </a:r>
          </a:p>
        </p:txBody>
      </p:sp>
    </p:spTree>
    <p:extLst>
      <p:ext uri="{BB962C8B-B14F-4D97-AF65-F5344CB8AC3E}">
        <p14:creationId xmlns:p14="http://schemas.microsoft.com/office/powerpoint/2010/main" val="25057364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D33498-778B-F44D-8F61-086942160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25</a:t>
            </a:fld>
            <a:endParaRPr lang="sv-SE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459AC5ED-86C7-450E-90F4-58B486205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599"/>
            <a:ext cx="3086100" cy="232574"/>
          </a:xfrm>
        </p:spPr>
        <p:txBody>
          <a:bodyPr/>
          <a:lstStyle/>
          <a:p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C6B0E-75FA-9F48-8A13-146037F23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1BA7D9E-CD1D-F144-88A8-27D2C4D672B1}" type="datetime1">
              <a:rPr lang="sv-SE" smtClean="0"/>
              <a:pPr>
                <a:spcAft>
                  <a:spcPts val="600"/>
                </a:spcAft>
              </a:pPr>
              <a:t>2021-06-18</a:t>
            </a:fld>
            <a:endParaRPr lang="sv-SE"/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F9724521-B833-5945-8F86-21189E427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203598"/>
            <a:ext cx="3145485" cy="2359115"/>
          </a:xfrm>
          <a:prstGeom prst="rect">
            <a:avLst/>
          </a:prstGeom>
          <a:noFill/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253E4523-F84C-4340-959C-7EE1ADA95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98" y="1203598"/>
            <a:ext cx="3145485" cy="2359115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8AB7BD5-DAFD-F744-8DC8-D7A92F941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US" dirty="0"/>
              <a:t>Diebold-Mariano test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16FF5A-E855-1948-BA0A-984499A9F741}"/>
              </a:ext>
            </a:extLst>
          </p:cNvPr>
          <p:cNvSpPr/>
          <p:nvPr/>
        </p:nvSpPr>
        <p:spPr>
          <a:xfrm>
            <a:off x="1881953" y="3718538"/>
            <a:ext cx="150233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/>
              <a:t>Daily sequencing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54BA45-ABEC-C849-9C29-D5978EDDE1A7}"/>
              </a:ext>
            </a:extLst>
          </p:cNvPr>
          <p:cNvSpPr/>
          <p:nvPr/>
        </p:nvSpPr>
        <p:spPr>
          <a:xfrm>
            <a:off x="5580112" y="3676109"/>
            <a:ext cx="168193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/>
              <a:t>Weekly sequencing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D91B47-2C60-A44B-A3BF-62A96650CEB0}"/>
              </a:ext>
            </a:extLst>
          </p:cNvPr>
          <p:cNvSpPr/>
          <p:nvPr/>
        </p:nvSpPr>
        <p:spPr>
          <a:xfrm>
            <a:off x="1497232" y="4139313"/>
            <a:ext cx="227177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/>
              <a:t>LSTM better than all others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225BA8-FD18-B54F-86E7-3F2CAC7A5A68}"/>
              </a:ext>
            </a:extLst>
          </p:cNvPr>
          <p:cNvSpPr/>
          <p:nvPr/>
        </p:nvSpPr>
        <p:spPr>
          <a:xfrm>
            <a:off x="4980844" y="4139313"/>
            <a:ext cx="303159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/>
              <a:t>LSTM and CNN better than all others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56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338A1F2A-4DF2-CC44-A895-EB8443523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29" y="987574"/>
            <a:ext cx="6762551" cy="2238375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19EA8549-59B5-A040-B047-A0324EA68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225949"/>
            <a:ext cx="3816424" cy="1400718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69F8949A-DC48-3347-A84A-A2FB2C17E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3219075"/>
            <a:ext cx="4568406" cy="147171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AC0A21-D2C2-A34A-BAD5-CE00586A7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26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BC94B-91AF-224F-8465-EE641E5A7C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9663559-229D-724F-BBD5-623E582CF5C1}" type="datetime1">
              <a:rPr lang="sv-SE" smtClean="0"/>
              <a:pPr>
                <a:spcAft>
                  <a:spcPts val="600"/>
                </a:spcAft>
              </a:pPr>
              <a:t>2021-06-18</a:t>
            </a:fld>
            <a:endParaRPr lang="sv-S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4A8632A-49F5-FD44-93B2-ABEE294AF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US" dirty="0"/>
              <a:t>Randomly selected predictions LSTM</a:t>
            </a:r>
          </a:p>
        </p:txBody>
      </p:sp>
    </p:spTree>
    <p:extLst>
      <p:ext uri="{BB962C8B-B14F-4D97-AF65-F5344CB8AC3E}">
        <p14:creationId xmlns:p14="http://schemas.microsoft.com/office/powerpoint/2010/main" val="2729928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4833455E-958B-584E-9CEA-EE1C8020F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07" y="1064818"/>
            <a:ext cx="7158038" cy="2332038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F0F1030B-44D4-194F-9495-F23E9E9C4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3309820"/>
            <a:ext cx="4109790" cy="1350162"/>
          </a:xfrm>
          <a:prstGeom prst="rect">
            <a:avLst/>
          </a:prstGeom>
        </p:spPr>
      </p:pic>
      <p:pic>
        <p:nvPicPr>
          <p:cNvPr id="13" name="Picture 12" descr="Chart, line chart, histogram&#10;&#10;Description automatically generated">
            <a:extLst>
              <a:ext uri="{FF2B5EF4-FFF2-40B4-BE49-F238E27FC236}">
                <a16:creationId xmlns:a16="http://schemas.microsoft.com/office/drawing/2014/main" id="{27B515EE-8233-E040-865B-8723090E43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931" y="3309820"/>
            <a:ext cx="4109789" cy="135016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EC415E-68E1-C24C-BABB-806BC7A49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27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23765-FE7D-1944-93BD-890697D4BD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2021-06-18</a:t>
            </a:fld>
            <a:endParaRPr lang="sv-S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375180-EEF9-2948-94FE-94F3B7EF6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US" dirty="0"/>
              <a:t>Randomly selected predictions CNN</a:t>
            </a:r>
          </a:p>
        </p:txBody>
      </p:sp>
    </p:spTree>
    <p:extLst>
      <p:ext uri="{BB962C8B-B14F-4D97-AF65-F5344CB8AC3E}">
        <p14:creationId xmlns:p14="http://schemas.microsoft.com/office/powerpoint/2010/main" val="29068677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477E2580-045A-2C4E-BA82-D935EA0B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D966-E856-D943-A136-678CE7D86287}" type="datetime1">
              <a:rPr lang="sv-SE" smtClean="0"/>
              <a:pPr/>
              <a:t>2021-06-18</a:t>
            </a:fld>
            <a:endParaRPr lang="sv-SE" dirty="0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2042EA8-980A-C248-824E-A4B16B44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8351F6F7-4188-C641-8543-5926E4D0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28</a:t>
            </a:fld>
            <a:endParaRPr lang="sv-S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851F35-D7A4-2846-A843-8391B1C14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5712" y="1635646"/>
            <a:ext cx="2632576" cy="432048"/>
          </a:xfrm>
        </p:spPr>
        <p:txBody>
          <a:bodyPr/>
          <a:lstStyle/>
          <a:p>
            <a:pPr algn="ctr"/>
            <a:r>
              <a:rPr lang="en-US" dirty="0"/>
              <a:t>5. Conclusions</a:t>
            </a:r>
          </a:p>
        </p:txBody>
      </p:sp>
    </p:spTree>
    <p:extLst>
      <p:ext uri="{BB962C8B-B14F-4D97-AF65-F5344CB8AC3E}">
        <p14:creationId xmlns:p14="http://schemas.microsoft.com/office/powerpoint/2010/main" val="11772306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395EDF-A4CD-2749-9C7E-894EEFE5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29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AF9475-6CB4-104C-B62F-D3FF2E72D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EECF2-A5B6-0940-9E02-B79E7986D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7D9E-CD1D-F144-88A8-27D2C4D672B1}" type="datetime1">
              <a:rPr lang="sv-SE" smtClean="0"/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002EC4-2069-AB42-B13C-FCC3C5BD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80341-09A3-574A-A697-57D945F6E8AA}"/>
              </a:ext>
            </a:extLst>
          </p:cNvPr>
          <p:cNvSpPr/>
          <p:nvPr/>
        </p:nvSpPr>
        <p:spPr>
          <a:xfrm>
            <a:off x="1133680" y="1203598"/>
            <a:ext cx="5382536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GB" sz="1500" dirty="0"/>
              <a:t>Rather simple deep learning models can predict prices with high accuracy, except for the most extreme sudden peaks. </a:t>
            </a:r>
            <a:br>
              <a:rPr lang="en-GB" sz="1500" dirty="0"/>
            </a:br>
            <a:endParaRPr lang="en-GB" sz="1500" dirty="0"/>
          </a:p>
          <a:p>
            <a:pPr marL="342900" indent="-342900">
              <a:buAutoNum type="arabicPeriod"/>
            </a:pPr>
            <a:r>
              <a:rPr lang="en-GB" sz="1500" dirty="0"/>
              <a:t>Using weekly sequencing yields higher accuracy</a:t>
            </a:r>
            <a:br>
              <a:rPr lang="en-GB" sz="1500" dirty="0"/>
            </a:br>
            <a:endParaRPr lang="en-GB" sz="1500" dirty="0"/>
          </a:p>
          <a:p>
            <a:pPr marL="342900" indent="-342900">
              <a:buAutoNum type="arabicPeriod"/>
            </a:pPr>
            <a:r>
              <a:rPr lang="en-GB" sz="1500" dirty="0"/>
              <a:t>All the deep networks outperformed the benchmark statistical model. </a:t>
            </a:r>
            <a:br>
              <a:rPr lang="en-GB" sz="1500" dirty="0"/>
            </a:br>
            <a:br>
              <a:rPr lang="en-GB" sz="1500" dirty="0"/>
            </a:br>
            <a:r>
              <a:rPr lang="en-GB" sz="1500" dirty="0"/>
              <a:t>In particular, LSTM and CNN with weekly sequencing performed best.</a:t>
            </a:r>
            <a:endParaRPr lang="en-US" sz="1500" dirty="0"/>
          </a:p>
        </p:txBody>
      </p:sp>
      <p:pic>
        <p:nvPicPr>
          <p:cNvPr id="11" name="Graphic 10" descr="Idea outline">
            <a:extLst>
              <a:ext uri="{FF2B5EF4-FFF2-40B4-BE49-F238E27FC236}">
                <a16:creationId xmlns:a16="http://schemas.microsoft.com/office/drawing/2014/main" id="{36081F92-6867-E344-9A68-4A28876AF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7096" y="1779661"/>
            <a:ext cx="1157311" cy="115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6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83457E-E4E5-EA44-9AA7-5124FF7D6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3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18C466-86B2-D94F-99C5-2EF910608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5A47D-34E7-0B44-95CF-0350B8B0B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8267866-4CE5-9F41-AA59-8BFFF42F4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888021A-1460-3E4D-A7B4-BDDD9B05C8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23752" y="1190768"/>
            <a:ext cx="6896496" cy="195704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dirty="0"/>
              <a:t>Introduction to the problem of the thesis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dirty="0"/>
              <a:t>Method</a:t>
            </a:r>
          </a:p>
          <a:p>
            <a:pPr marL="342900" indent="-342900">
              <a:buAutoNum type="arabicPeriod"/>
            </a:pPr>
            <a:r>
              <a:rPr lang="en-US" dirty="0"/>
              <a:t>Results</a:t>
            </a:r>
          </a:p>
          <a:p>
            <a:pPr marL="342900" indent="-342900">
              <a:buAutoNum type="arabicPeriod"/>
            </a:pPr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764473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395EDF-A4CD-2749-9C7E-894EEFE5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30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AF9475-6CB4-104C-B62F-D3FF2E72D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EECF2-A5B6-0940-9E02-B79E7986D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7D9E-CD1D-F144-88A8-27D2C4D672B1}" type="datetime1">
              <a:rPr lang="sv-SE" smtClean="0"/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002EC4-2069-AB42-B13C-FCC3C5BD2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152" y="1779662"/>
            <a:ext cx="2358200" cy="647700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7" name="Picture 6" descr="A person standing in front of a white wall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34692241-A7ED-6247-9E5D-2AC75E4E3A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1000"/>
                    </a14:imgEffect>
                    <a14:imgEffect>
                      <a14:brightnessContrast brigh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28042" r="1067" b="4758"/>
          <a:stretch/>
        </p:blipFill>
        <p:spPr>
          <a:xfrm>
            <a:off x="1547664" y="771550"/>
            <a:ext cx="3816424" cy="3456384"/>
          </a:xfrm>
          <a:prstGeom prst="rect">
            <a:avLst/>
          </a:prstGeom>
        </p:spPr>
      </p:pic>
      <p:pic>
        <p:nvPicPr>
          <p:cNvPr id="11" name="Graphic 10" descr="Smiling with hearts face outline outline">
            <a:extLst>
              <a:ext uri="{FF2B5EF4-FFF2-40B4-BE49-F238E27FC236}">
                <a16:creationId xmlns:a16="http://schemas.microsoft.com/office/drawing/2014/main" id="{FC525D69-E3D7-814A-BEDB-8BA2053C22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77880" y="25717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631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477E2580-045A-2C4E-BA82-D935EA0B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D966-E856-D943-A136-678CE7D86287}" type="datetime1">
              <a:rPr lang="sv-SE" smtClean="0"/>
              <a:pPr/>
              <a:t>2021-06-18</a:t>
            </a:fld>
            <a:endParaRPr lang="sv-SE" dirty="0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2042EA8-980A-C248-824E-A4B16B44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8351F6F7-4188-C641-8543-5926E4D0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4</a:t>
            </a:fld>
            <a:endParaRPr lang="sv-S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851F35-D7A4-2846-A843-8391B1C14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5162" y="1635646"/>
            <a:ext cx="4913676" cy="566641"/>
          </a:xfrm>
        </p:spPr>
        <p:txBody>
          <a:bodyPr/>
          <a:lstStyle/>
          <a:p>
            <a:r>
              <a:rPr lang="en-US" dirty="0"/>
              <a:t>1. Introduction to the problem</a:t>
            </a:r>
          </a:p>
        </p:txBody>
      </p:sp>
    </p:spTree>
    <p:extLst>
      <p:ext uri="{BB962C8B-B14F-4D97-AF65-F5344CB8AC3E}">
        <p14:creationId xmlns:p14="http://schemas.microsoft.com/office/powerpoint/2010/main" val="3267732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9B273-EE96-A44E-A02A-C7AA1160B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D38B-7A85-7E4E-9C9B-12F394E7FE78}" type="datetime1">
              <a:rPr lang="sv-SE" smtClean="0"/>
              <a:pPr/>
              <a:t>2021-06-18</a:t>
            </a:fld>
            <a:endParaRPr lang="sv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5A7F8-2F17-5E4B-966E-C438E616F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DD233X Degree Project </a:t>
            </a:r>
            <a:r>
              <a:rPr lang="en-GB" dirty="0" err="1"/>
              <a:t>inComputer</a:t>
            </a:r>
            <a:r>
              <a:rPr lang="en-GB" dirty="0"/>
              <a:t> Science and </a:t>
            </a:r>
            <a:r>
              <a:rPr lang="en-GB" dirty="0" err="1"/>
              <a:t>Engineering,specializing</a:t>
            </a:r>
            <a:r>
              <a:rPr lang="en-GB" dirty="0"/>
              <a:t> in Machine Learning30 hp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4B103-04C0-4846-BB5C-19A08F41D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5</a:t>
            </a:fld>
            <a:endParaRPr lang="sv-SE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08E8EBC3-06C1-9D44-A112-5549F82743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33680" y="1055077"/>
            <a:ext cx="7333605" cy="14824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Benefits of spot price prediction</a:t>
            </a:r>
          </a:p>
          <a:p>
            <a:r>
              <a:rPr lang="en-GB" dirty="0"/>
              <a:t>Improved strategies for purchasing and selling electricity (financial gain)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Plan production and consumption so that losses are minimized, and grid balance is kept (sustainability)</a:t>
            </a:r>
          </a:p>
          <a:p>
            <a:endParaRPr lang="en-US" dirty="0"/>
          </a:p>
        </p:txBody>
      </p:sp>
      <p:pic>
        <p:nvPicPr>
          <p:cNvPr id="3" name="Graphic 2" descr="Dollar outline">
            <a:extLst>
              <a:ext uri="{FF2B5EF4-FFF2-40B4-BE49-F238E27FC236}">
                <a16:creationId xmlns:a16="http://schemas.microsoft.com/office/drawing/2014/main" id="{AAA06ECC-893B-9548-987B-779D18649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3894" y="1675540"/>
            <a:ext cx="896210" cy="896210"/>
          </a:xfrm>
          <a:prstGeom prst="rect">
            <a:avLst/>
          </a:prstGeom>
        </p:spPr>
      </p:pic>
      <p:pic>
        <p:nvPicPr>
          <p:cNvPr id="12" name="Graphic 11" descr="Open hand with plant outline">
            <a:extLst>
              <a:ext uri="{FF2B5EF4-FFF2-40B4-BE49-F238E27FC236}">
                <a16:creationId xmlns:a16="http://schemas.microsoft.com/office/drawing/2014/main" id="{CEA2427B-E53C-F048-BB6E-70C41C684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3357" y="3326768"/>
            <a:ext cx="1097283" cy="1097283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ED25CF4-0BE3-CD48-9171-25BCDFEB8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62449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E2904E-6BFF-A744-8A88-85610F955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6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2FE897-784A-C449-9399-3EB22266A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DD233X Degree Project </a:t>
            </a:r>
            <a:r>
              <a:rPr lang="en-GB" dirty="0" err="1"/>
              <a:t>inComputer</a:t>
            </a:r>
            <a:r>
              <a:rPr lang="en-GB" dirty="0"/>
              <a:t> Science and </a:t>
            </a:r>
            <a:r>
              <a:rPr lang="en-GB" dirty="0" err="1"/>
              <a:t>Engineering,specializing</a:t>
            </a:r>
            <a:r>
              <a:rPr lang="en-GB" dirty="0"/>
              <a:t> in Machine Learning30 hp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B2A4C-4DB8-1C4F-BF98-7894CEBCA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9A50FF-C239-7247-BD29-6B0354A327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23752" y="1190768"/>
            <a:ext cx="6896496" cy="647700"/>
          </a:xfrm>
        </p:spPr>
        <p:txBody>
          <a:bodyPr/>
          <a:lstStyle/>
          <a:p>
            <a:r>
              <a:rPr lang="en-US" dirty="0"/>
              <a:t>Find a relatively simple machine learning model</a:t>
            </a:r>
            <a:br>
              <a:rPr lang="en-US" dirty="0"/>
            </a:br>
            <a:r>
              <a:rPr lang="en-US" dirty="0"/>
              <a:t>that can predict spot prices 10-days ahead with good accuracy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9932F36-DB66-ED46-B6D8-4DA68C33C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pic>
        <p:nvPicPr>
          <p:cNvPr id="13" name="Graphic 12" descr="Periodic Graph outline">
            <a:extLst>
              <a:ext uri="{FF2B5EF4-FFF2-40B4-BE49-F238E27FC236}">
                <a16:creationId xmlns:a16="http://schemas.microsoft.com/office/drawing/2014/main" id="{B54EA9BA-6676-154B-A116-0D75AAB8E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3340" y="2131505"/>
            <a:ext cx="1537320" cy="153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8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9B273-EE96-A44E-A02A-C7AA1160B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D38B-7A85-7E4E-9C9B-12F394E7FE78}" type="datetime1">
              <a:rPr lang="sv-SE" smtClean="0"/>
              <a:pPr/>
              <a:t>2021-06-18</a:t>
            </a:fld>
            <a:endParaRPr lang="sv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5A7F8-2F17-5E4B-966E-C438E616F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DD233X Degree Project in Computer Science and </a:t>
            </a:r>
            <a:r>
              <a:rPr lang="en-GB" dirty="0" err="1"/>
              <a:t>Engineering,specializing</a:t>
            </a:r>
            <a:r>
              <a:rPr lang="en-GB" dirty="0"/>
              <a:t> in Machine Learning. 30 hp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4B103-04C0-4846-BB5C-19A08F41D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7</a:t>
            </a:fld>
            <a:endParaRPr lang="sv-SE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08E8EBC3-06C1-9D44-A112-5549F82743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33680" y="2320431"/>
            <a:ext cx="7333605" cy="20096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Demand and supply depend on unstable parameters:</a:t>
            </a:r>
          </a:p>
          <a:p>
            <a:pPr marL="0" indent="0">
              <a:buNone/>
            </a:pPr>
            <a:r>
              <a:rPr lang="en-US" dirty="0"/>
              <a:t>    - Weather</a:t>
            </a:r>
          </a:p>
          <a:p>
            <a:pPr marL="0" indent="0">
              <a:buNone/>
            </a:pPr>
            <a:r>
              <a:rPr lang="en-US" dirty="0"/>
              <a:t>    - Seasonal societal/behavior (holidays, weekly/monthly behavior)</a:t>
            </a:r>
          </a:p>
          <a:p>
            <a:pPr marL="0" indent="0">
              <a:buNone/>
            </a:pPr>
            <a:r>
              <a:rPr lang="en-US" dirty="0"/>
              <a:t>    - Politics</a:t>
            </a:r>
          </a:p>
          <a:p>
            <a:pPr marL="0" indent="0">
              <a:buNone/>
            </a:pPr>
            <a:r>
              <a:rPr lang="en-US" dirty="0"/>
              <a:t>    - Power source</a:t>
            </a:r>
          </a:p>
          <a:p>
            <a:pPr marL="0" indent="0">
              <a:buNone/>
            </a:pPr>
            <a:r>
              <a:rPr lang="en-US" dirty="0"/>
              <a:t>    - Transfer bottlenecks</a:t>
            </a:r>
          </a:p>
        </p:txBody>
      </p:sp>
      <p:pic>
        <p:nvPicPr>
          <p:cNvPr id="8" name="Graphic 7" descr="Supply And Demand outline">
            <a:extLst>
              <a:ext uri="{FF2B5EF4-FFF2-40B4-BE49-F238E27FC236}">
                <a16:creationId xmlns:a16="http://schemas.microsoft.com/office/drawing/2014/main" id="{EAA1A2DA-D554-F04A-AB1D-B253A8917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5352" y="859886"/>
            <a:ext cx="1080120" cy="1080120"/>
          </a:xfrm>
          <a:prstGeom prst="rect">
            <a:avLst/>
          </a:prstGeom>
        </p:spPr>
      </p:pic>
      <p:pic>
        <p:nvPicPr>
          <p:cNvPr id="10" name="Graphic 9" descr="Partial sun outline">
            <a:extLst>
              <a:ext uri="{FF2B5EF4-FFF2-40B4-BE49-F238E27FC236}">
                <a16:creationId xmlns:a16="http://schemas.microsoft.com/office/drawing/2014/main" id="{7D33E065-2817-D54C-9410-7372DFCD6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24528" y="-20506"/>
            <a:ext cx="914400" cy="914400"/>
          </a:xfrm>
          <a:prstGeom prst="rect">
            <a:avLst/>
          </a:prstGeom>
        </p:spPr>
      </p:pic>
      <p:pic>
        <p:nvPicPr>
          <p:cNvPr id="14" name="Graphic 13" descr="Partial sun outline">
            <a:extLst>
              <a:ext uri="{FF2B5EF4-FFF2-40B4-BE49-F238E27FC236}">
                <a16:creationId xmlns:a16="http://schemas.microsoft.com/office/drawing/2014/main" id="{DEED30A0-1D06-2B41-A308-EC82A712F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59976" y="2010550"/>
            <a:ext cx="914400" cy="914400"/>
          </a:xfrm>
          <a:prstGeom prst="rect">
            <a:avLst/>
          </a:prstGeom>
        </p:spPr>
      </p:pic>
      <p:pic>
        <p:nvPicPr>
          <p:cNvPr id="16" name="Graphic 15" descr="Atom outline">
            <a:extLst>
              <a:ext uri="{FF2B5EF4-FFF2-40B4-BE49-F238E27FC236}">
                <a16:creationId xmlns:a16="http://schemas.microsoft.com/office/drawing/2014/main" id="{C95221F1-F9C3-984C-9700-16958A7DCB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43530" y="2839241"/>
            <a:ext cx="880644" cy="88064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29FCFB8-70D4-334A-81A9-5AB74ACCC889}"/>
              </a:ext>
            </a:extLst>
          </p:cNvPr>
          <p:cNvSpPr/>
          <p:nvPr/>
        </p:nvSpPr>
        <p:spPr>
          <a:xfrm>
            <a:off x="1043608" y="1467289"/>
            <a:ext cx="4572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ts val="750"/>
              </a:spcBef>
            </a:pPr>
            <a:r>
              <a:rPr lang="en-US" dirty="0"/>
              <a:t>E</a:t>
            </a:r>
            <a:r>
              <a:rPr lang="en-US" sz="1500" dirty="0"/>
              <a:t>lectricity spot prices depend on electricity demand and supply (and bidding strategies)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C531DB22-65EE-B940-8599-5B7497349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23" name="Content Placeholder 18">
            <a:extLst>
              <a:ext uri="{FF2B5EF4-FFF2-40B4-BE49-F238E27FC236}">
                <a16:creationId xmlns:a16="http://schemas.microsoft.com/office/drawing/2014/main" id="{1FA92133-D1C6-C040-BC3C-0C253246CB6E}"/>
              </a:ext>
            </a:extLst>
          </p:cNvPr>
          <p:cNvSpPr txBox="1">
            <a:spLocks/>
          </p:cNvSpPr>
          <p:nvPr/>
        </p:nvSpPr>
        <p:spPr>
          <a:xfrm>
            <a:off x="1133680" y="1055077"/>
            <a:ext cx="7333605" cy="2925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˃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Electricity spot prices are unstable</a:t>
            </a:r>
          </a:p>
        </p:txBody>
      </p:sp>
    </p:spTree>
    <p:extLst>
      <p:ext uri="{BB962C8B-B14F-4D97-AF65-F5344CB8AC3E}">
        <p14:creationId xmlns:p14="http://schemas.microsoft.com/office/powerpoint/2010/main" val="174116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7BF2D5-B88B-AE45-AB81-DEEF2627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8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B7D831-B53C-7949-ABD6-38C77C8C6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3EDF2-04B6-C144-9092-E35943FE4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4D6146F-C4C9-E948-9888-FC2A88BAE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Spot prices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D3DD5E7F-5A58-F845-B132-97452009D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31590"/>
            <a:ext cx="7884368" cy="271025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719BB30-2906-C244-B4C1-60DF007182FE}"/>
              </a:ext>
            </a:extLst>
          </p:cNvPr>
          <p:cNvSpPr/>
          <p:nvPr/>
        </p:nvSpPr>
        <p:spPr>
          <a:xfrm>
            <a:off x="650607" y="3821784"/>
            <a:ext cx="392139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Erratic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change drastically from hour to hour</a:t>
            </a:r>
          </a:p>
        </p:txBody>
      </p:sp>
    </p:spTree>
    <p:extLst>
      <p:ext uri="{BB962C8B-B14F-4D97-AF65-F5344CB8AC3E}">
        <p14:creationId xmlns:p14="http://schemas.microsoft.com/office/powerpoint/2010/main" val="159938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477E2580-045A-2C4E-BA82-D935EA0B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D966-E856-D943-A136-678CE7D86287}" type="datetime1">
              <a:rPr lang="sv-SE" smtClean="0"/>
              <a:pPr/>
              <a:t>2021-06-18</a:t>
            </a:fld>
            <a:endParaRPr lang="sv-SE" dirty="0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2042EA8-980A-C248-824E-A4B16B44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8351F6F7-4188-C641-8543-5926E4D0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9</a:t>
            </a:fld>
            <a:endParaRPr lang="sv-S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851F35-D7A4-2846-A843-8391B1C14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79812" y="1635646"/>
            <a:ext cx="3384376" cy="566641"/>
          </a:xfrm>
        </p:spPr>
        <p:txBody>
          <a:bodyPr/>
          <a:lstStyle/>
          <a:p>
            <a:pPr algn="ctr"/>
            <a:r>
              <a:rPr lang="en-US" dirty="0"/>
              <a:t>2. Method</a:t>
            </a:r>
          </a:p>
        </p:txBody>
      </p:sp>
    </p:spTree>
    <p:extLst>
      <p:ext uri="{BB962C8B-B14F-4D97-AF65-F5344CB8AC3E}">
        <p14:creationId xmlns:p14="http://schemas.microsoft.com/office/powerpoint/2010/main" val="2113080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KTH">
      <a:dk1>
        <a:srgbClr val="000000"/>
      </a:dk1>
      <a:lt1>
        <a:srgbClr val="FFFFFF"/>
      </a:lt1>
      <a:dk2>
        <a:srgbClr val="65656C"/>
      </a:dk2>
      <a:lt2>
        <a:srgbClr val="838389"/>
      </a:lt2>
      <a:accent1>
        <a:srgbClr val="1954A6"/>
      </a:accent1>
      <a:accent2>
        <a:srgbClr val="5E87C0"/>
      </a:accent2>
      <a:accent3>
        <a:srgbClr val="2091C3"/>
      </a:accent3>
      <a:accent4>
        <a:srgbClr val="D02F80"/>
      </a:accent4>
      <a:accent5>
        <a:srgbClr val="D95999"/>
      </a:accent5>
      <a:accent6>
        <a:srgbClr val="61922E"/>
      </a:accent6>
      <a:hlink>
        <a:srgbClr val="65656C"/>
      </a:hlink>
      <a:folHlink>
        <a:srgbClr val="83838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 sz="20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KTH_16_9_widescreen_ht20.pptx" id="{D851367E-9036-43B4-9296-8B045BA056D0}" vid="{8EB72D5C-85BD-4063-B14A-88C59FA0F9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Office-tema</Template>
  <TotalTime>6586</TotalTime>
  <Words>710</Words>
  <Application>Microsoft Macintosh PowerPoint</Application>
  <PresentationFormat>On-screen Show (16:9)</PresentationFormat>
  <Paragraphs>202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Office-tema</vt:lpstr>
      <vt:lpstr>Evaluating deep learning models for electricity price forecasting</vt:lpstr>
      <vt:lpstr>About me</vt:lpstr>
      <vt:lpstr>Agenda</vt:lpstr>
      <vt:lpstr>1. Introduction to the problem</vt:lpstr>
      <vt:lpstr>Motivation</vt:lpstr>
      <vt:lpstr>Objective</vt:lpstr>
      <vt:lpstr>Problem</vt:lpstr>
      <vt:lpstr>Spot prices</vt:lpstr>
      <vt:lpstr>2. Method</vt:lpstr>
      <vt:lpstr>Deep learning in EPF  (Electricity price forecasting)</vt:lpstr>
      <vt:lpstr>Method &amp; Hypothesis</vt:lpstr>
      <vt:lpstr>Nord Pool data</vt:lpstr>
      <vt:lpstr>SMHI data</vt:lpstr>
      <vt:lpstr>Calendar data</vt:lpstr>
      <vt:lpstr>Complete data set</vt:lpstr>
      <vt:lpstr>Data preprocessing</vt:lpstr>
      <vt:lpstr>4. Results</vt:lpstr>
      <vt:lpstr>Grid search obtained models</vt:lpstr>
      <vt:lpstr>Evaluation metrics</vt:lpstr>
      <vt:lpstr>Resulting errors</vt:lpstr>
      <vt:lpstr>Resulting predictions MLP</vt:lpstr>
      <vt:lpstr>Resulting predictions LSTM</vt:lpstr>
      <vt:lpstr>Resulting predictions CNN</vt:lpstr>
      <vt:lpstr>Comparison best and worst predictions</vt:lpstr>
      <vt:lpstr>Diebold-Mariano test</vt:lpstr>
      <vt:lpstr>Randomly selected predictions LSTM</vt:lpstr>
      <vt:lpstr>Randomly selected predictions CNN</vt:lpstr>
      <vt:lpstr>5. Conclusions</vt:lpstr>
      <vt:lpstr>Conclusions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Tillgänglighetsanpassa din presentation</dc:title>
  <dc:creator>Mia Zdybek</dc:creator>
  <cp:lastModifiedBy>Mia Zdybek</cp:lastModifiedBy>
  <cp:revision>84</cp:revision>
  <dcterms:created xsi:type="dcterms:W3CDTF">2021-05-29T12:11:00Z</dcterms:created>
  <dcterms:modified xsi:type="dcterms:W3CDTF">2021-06-18T14:04:12Z</dcterms:modified>
</cp:coreProperties>
</file>